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4" r:id="rId3"/>
    <p:sldId id="275" r:id="rId4"/>
    <p:sldId id="278" r:id="rId5"/>
    <p:sldId id="276" r:id="rId6"/>
    <p:sldId id="27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8BC-7928-4401-95C7-0594F6C651F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42C4E42-EFE0-4273-AD79-694C314BE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98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8BC-7928-4401-95C7-0594F6C651F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4E42-EFE0-4273-AD79-694C314BE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07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8BC-7928-4401-95C7-0594F6C651F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4E42-EFE0-4273-AD79-694C314BE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07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8BC-7928-4401-95C7-0594F6C651F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4E42-EFE0-4273-AD79-694C314BE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5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89688BC-7928-4401-95C7-0594F6C651F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42C4E42-EFE0-4273-AD79-694C314BE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8BC-7928-4401-95C7-0594F6C651F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4E42-EFE0-4273-AD79-694C314BE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10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8BC-7928-4401-95C7-0594F6C651F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4E42-EFE0-4273-AD79-694C314BE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99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8BC-7928-4401-95C7-0594F6C651F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4E42-EFE0-4273-AD79-694C314BE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71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8BC-7928-4401-95C7-0594F6C651F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4E42-EFE0-4273-AD79-694C314BE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34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8BC-7928-4401-95C7-0594F6C651F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4E42-EFE0-4273-AD79-694C314BE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48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88BC-7928-4401-95C7-0594F6C651FC}" type="datetimeFigureOut">
              <a:rPr lang="ru-RU" smtClean="0"/>
              <a:t>15.12.2017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4E42-EFE0-4273-AD79-694C314BE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02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89688BC-7928-4401-95C7-0594F6C651FC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42C4E42-EFE0-4273-AD79-694C314BE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0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6852" y="1225651"/>
            <a:ext cx="9966960" cy="3035808"/>
          </a:xfrm>
        </p:spPr>
        <p:txBody>
          <a:bodyPr/>
          <a:lstStyle/>
          <a:p>
            <a:pPr algn="ctr"/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сценирование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метапредметного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учебного занятия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3681" y="106876"/>
            <a:ext cx="7891272" cy="1017597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профессионального мастерства в муниципальной системе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бразования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685896"/>
              </a:clrFrom>
              <a:clrTo>
                <a:srgbClr val="68589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7" y="4261459"/>
            <a:ext cx="4154466" cy="259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6801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923" y="187890"/>
            <a:ext cx="10058400" cy="8538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сценирования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729" y="1204628"/>
            <a:ext cx="11298476" cy="534648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7000" dirty="0" smtClean="0"/>
              <a:t> Содержание – не материал, а новый </a:t>
            </a:r>
            <a:r>
              <a:rPr lang="ru-RU" sz="7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</a:t>
            </a:r>
            <a:r>
              <a:rPr lang="ru-RU" sz="7000" dirty="0" smtClean="0"/>
              <a:t> </a:t>
            </a:r>
            <a:r>
              <a:rPr lang="ru-RU" sz="7000" dirty="0" err="1" smtClean="0"/>
              <a:t>мыследеятельности</a:t>
            </a:r>
            <a:r>
              <a:rPr lang="ru-RU" sz="7000" dirty="0" smtClean="0"/>
              <a:t>, способ добывания знания;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7000" dirty="0" smtClean="0"/>
              <a:t>Создание особых </a:t>
            </a:r>
            <a:r>
              <a:rPr lang="ru-RU" sz="7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ситуаций </a:t>
            </a: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учения-обучения</a:t>
            </a:r>
            <a:r>
              <a:rPr lang="ru-RU" sz="80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7000" i="1" dirty="0" smtClean="0">
                <a:solidFill>
                  <a:srgbClr val="C00000"/>
                </a:solidFill>
              </a:rPr>
              <a:t>Учитель </a:t>
            </a:r>
            <a:r>
              <a:rPr lang="ru-RU" sz="7000" i="1" dirty="0">
                <a:solidFill>
                  <a:srgbClr val="C00000"/>
                </a:solidFill>
              </a:rPr>
              <a:t>организует такое </a:t>
            </a:r>
            <a:r>
              <a:rPr lang="ru-RU" sz="7000" b="1" i="1" dirty="0" err="1">
                <a:solidFill>
                  <a:srgbClr val="C00000"/>
                </a:solidFill>
              </a:rPr>
              <a:t>мыслекоммуникативное</a:t>
            </a:r>
            <a:r>
              <a:rPr lang="ru-RU" sz="7000" b="1" i="1" dirty="0">
                <a:solidFill>
                  <a:srgbClr val="C00000"/>
                </a:solidFill>
              </a:rPr>
              <a:t> событие</a:t>
            </a:r>
            <a:r>
              <a:rPr lang="ru-RU" sz="7000" i="1" dirty="0">
                <a:solidFill>
                  <a:srgbClr val="C00000"/>
                </a:solidFill>
              </a:rPr>
              <a:t>, которое воспринимается учащимися как «сбой»: привычные способы действия не срабатывают. Ученики должны </a:t>
            </a:r>
            <a:r>
              <a:rPr lang="ru-RU" sz="7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«открыть»</a:t>
            </a:r>
            <a:r>
              <a:rPr lang="ru-RU" sz="7000" i="1" dirty="0">
                <a:solidFill>
                  <a:srgbClr val="C00000"/>
                </a:solidFill>
              </a:rPr>
              <a:t>, выйти на </a:t>
            </a:r>
            <a:r>
              <a:rPr lang="ru-RU" sz="7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способ</a:t>
            </a:r>
            <a:r>
              <a:rPr lang="ru-RU" sz="7000" i="1" dirty="0">
                <a:solidFill>
                  <a:srgbClr val="C00000"/>
                </a:solidFill>
              </a:rPr>
              <a:t>, </a:t>
            </a:r>
            <a:r>
              <a:rPr lang="ru-RU" sz="7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новую форму действия</a:t>
            </a:r>
            <a:r>
              <a:rPr lang="ru-RU" sz="7000" i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7000" dirty="0" smtClean="0"/>
              <a:t>В сценарии заложена </a:t>
            </a:r>
            <a:r>
              <a:rPr lang="ru-RU" sz="7000" dirty="0"/>
              <a:t>некоторая </a:t>
            </a:r>
            <a:r>
              <a:rPr lang="ru-RU" sz="7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7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пустотность</a:t>
            </a:r>
            <a:r>
              <a:rPr lang="ru-RU" sz="7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7000" dirty="0"/>
              <a:t> - </a:t>
            </a:r>
            <a:r>
              <a:rPr lang="ru-RU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пространство для мыслительного движения детей</a:t>
            </a:r>
            <a:r>
              <a:rPr lang="ru-RU" sz="7000" dirty="0"/>
              <a:t>, предвосхитить которое нельзя и которое в каждом классе будет выглядеть по-разному.</a:t>
            </a:r>
            <a:endParaRPr lang="ru-RU" sz="7000" dirty="0" smtClean="0"/>
          </a:p>
          <a:p>
            <a:pPr marL="0" indent="0">
              <a:lnSpc>
                <a:spcPct val="120000"/>
              </a:lnSpc>
              <a:buNone/>
            </a:pPr>
            <a:endParaRPr lang="ru-RU" sz="5800" dirty="0"/>
          </a:p>
          <a:p>
            <a:pPr marL="0" indent="0">
              <a:lnSpc>
                <a:spcPct val="120000"/>
              </a:lnSpc>
              <a:buNone/>
            </a:pPr>
            <a:endParaRPr lang="ru-RU" sz="5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ru-RU" sz="580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65975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61" b="6604"/>
          <a:stretch/>
        </p:blipFill>
        <p:spPr>
          <a:xfrm>
            <a:off x="315088" y="-200291"/>
            <a:ext cx="11522007" cy="7391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937" y="1164920"/>
            <a:ext cx="11248373" cy="4997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2800" dirty="0" smtClean="0"/>
              <a:t>Учёт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особенностей процесса мышления</a:t>
            </a:r>
            <a:r>
              <a:rPr lang="ru-RU" sz="32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2800" dirty="0" smtClean="0"/>
              <a:t>, </a:t>
            </a:r>
            <a:r>
              <a:rPr lang="ru-RU" sz="2800" dirty="0"/>
              <a:t>понимания, действия, </a:t>
            </a:r>
            <a:r>
              <a:rPr lang="ru-RU" sz="2800" dirty="0" smtClean="0"/>
              <a:t>коммуникации учащихся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Бинарность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мышления </a:t>
            </a:r>
            <a:r>
              <a:rPr lang="ru-RU" sz="2800" i="1" dirty="0" smtClean="0">
                <a:solidFill>
                  <a:srgbClr val="C00000"/>
                </a:solidFill>
              </a:rPr>
              <a:t>- оппозиционная раздвоенность, универсальный принцип структуры человеческого разума: 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«добро-зло», «чёрное-белое», «воля-неволя»…</a:t>
            </a:r>
          </a:p>
          <a:p>
            <a:pPr marL="0" indent="0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основе внутренней организации элементов текста, как правило, лежит принцип БИНАРНОЙ семантической оппозиции: мир будет члениться на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богатых и бедных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своих и чужих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правоверных и еретиков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просвещенных и непросвещенных, людей Природы и людей Общества, врагов и друзей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 Лотман «Об искусстве»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5923" y="-200291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сценирования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03570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679" y="123131"/>
            <a:ext cx="10058400" cy="11044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сценирования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" t="2361" r="3584"/>
          <a:stretch/>
        </p:blipFill>
        <p:spPr>
          <a:xfrm>
            <a:off x="3600303" y="4070959"/>
            <a:ext cx="3326590" cy="2576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8203" y="1227551"/>
            <a:ext cx="5900761" cy="5298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/>
              <a:t>В основу моделирования содержания </a:t>
            </a:r>
            <a:r>
              <a:rPr lang="ru-RU" sz="2800" dirty="0" err="1"/>
              <a:t>метапредметного</a:t>
            </a:r>
            <a:r>
              <a:rPr lang="ru-RU" sz="2800" dirty="0"/>
              <a:t> учебного занятия, как правило, закладываются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общефилософские</a:t>
            </a:r>
            <a:r>
              <a:rPr lang="ru-RU" sz="2800" dirty="0" smtClean="0"/>
              <a:t>, фундаментальные понятия: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и </a:t>
            </a:r>
            <a:r>
              <a:rPr lang="ru-RU" sz="2800" b="1" i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хаос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Единица </a:t>
            </a:r>
            <a:r>
              <a:rPr lang="ru-RU" sz="28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i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множество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</a:t>
            </a:r>
            <a:r>
              <a:rPr lang="ru-RU" sz="28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i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Подъём </a:t>
            </a:r>
            <a:r>
              <a:rPr lang="ru-RU" sz="28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i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упадок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Покой </a:t>
            </a:r>
            <a:r>
              <a:rPr lang="ru-RU" sz="28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i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Простое </a:t>
            </a:r>
            <a:r>
              <a:rPr lang="ru-RU" sz="28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i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 </a:t>
            </a:r>
            <a:r>
              <a:rPr lang="ru-RU" sz="28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тьма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9713" y="1077237"/>
            <a:ext cx="5432287" cy="511061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800" dirty="0"/>
              <a:t>Парность таких категорий удобна для реализации учителем педагогических задач с использованием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активных, интерактивных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r>
              <a:rPr lang="ru-RU" sz="2800" dirty="0"/>
              <a:t>, способствующих развитию 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самостоятельного, творческого мышления </a:t>
            </a:r>
            <a:r>
              <a:rPr lang="ru-RU" sz="2800" dirty="0"/>
              <a:t>учащихся, а также формированию их 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активной жизненной позиции.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374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989" y="350730"/>
            <a:ext cx="11348581" cy="866426"/>
          </a:xfrm>
        </p:spPr>
        <p:txBody>
          <a:bodyPr>
            <a:noAutofit/>
          </a:bodyPr>
          <a:lstStyle/>
          <a:p>
            <a:pPr algn="ctr"/>
            <a:r>
              <a:rPr lang="ru-RU" sz="4000" b="1" u="sng" cap="small" dirty="0"/>
              <a:t>Тема:</a:t>
            </a:r>
            <a:r>
              <a:rPr lang="ru-RU" sz="4000" cap="small" dirty="0"/>
              <a:t> «</a:t>
            </a:r>
            <a:r>
              <a:rPr lang="ru-RU" sz="4000" b="1" cap="small" dirty="0" smtClean="0"/>
              <a:t>Свобода и зависимость»</a:t>
            </a:r>
            <a:r>
              <a:rPr lang="ru-RU" sz="4000" cap="small" dirty="0"/>
              <a:t/>
            </a:r>
            <a:br>
              <a:rPr lang="ru-RU" sz="4000" cap="small" dirty="0"/>
            </a:br>
            <a:endParaRPr lang="ru-RU" sz="4000" cap="smal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989" y="1217156"/>
            <a:ext cx="11210795" cy="4933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u="sng" dirty="0" err="1"/>
              <a:t>Метапредмет</a:t>
            </a:r>
            <a:r>
              <a:rPr lang="ru-RU" sz="2800" b="1" dirty="0"/>
              <a:t>: «ЗНАК»</a:t>
            </a:r>
            <a:endParaRPr lang="ru-RU" sz="2800" dirty="0"/>
          </a:p>
          <a:p>
            <a:pPr marL="0" indent="0">
              <a:buNone/>
            </a:pPr>
            <a:r>
              <a:rPr lang="ru-RU" sz="2800" u="sng" dirty="0"/>
              <a:t>Предмет</a:t>
            </a:r>
            <a:r>
              <a:rPr lang="ru-RU" sz="2800" dirty="0"/>
              <a:t>: </a:t>
            </a:r>
            <a:r>
              <a:rPr lang="ru-RU" sz="2800" dirty="0" smtClean="0"/>
              <a:t>математика</a:t>
            </a:r>
          </a:p>
          <a:p>
            <a:pPr marL="0" indent="0">
              <a:buNone/>
            </a:pPr>
            <a:r>
              <a:rPr lang="ru-RU" sz="2800" u="sng" dirty="0" smtClean="0"/>
              <a:t>Предметная </a:t>
            </a:r>
            <a:r>
              <a:rPr lang="ru-RU" sz="2800" u="sng" dirty="0"/>
              <a:t>тема</a:t>
            </a:r>
            <a:r>
              <a:rPr lang="ru-RU" sz="2800" dirty="0" smtClean="0"/>
              <a:t>: Функция. График функции.</a:t>
            </a:r>
            <a:endParaRPr lang="ru-RU" sz="2800" dirty="0"/>
          </a:p>
          <a:p>
            <a:pPr marL="0" indent="0">
              <a:buNone/>
            </a:pPr>
            <a:r>
              <a:rPr lang="ru-RU" sz="2800" u="sng" dirty="0"/>
              <a:t>Класс</a:t>
            </a:r>
            <a:r>
              <a:rPr lang="ru-RU" sz="2800" dirty="0"/>
              <a:t>: </a:t>
            </a:r>
            <a:r>
              <a:rPr lang="ru-RU" sz="2800" b="1" dirty="0"/>
              <a:t>7</a:t>
            </a:r>
            <a:endParaRPr lang="ru-RU" sz="2800" dirty="0"/>
          </a:p>
          <a:p>
            <a:pPr marL="0" indent="0">
              <a:buNone/>
            </a:pPr>
            <a:r>
              <a:rPr lang="ru-RU" sz="2800" u="sng" dirty="0"/>
              <a:t>Технология</a:t>
            </a:r>
            <a:r>
              <a:rPr lang="ru-RU" sz="2800" dirty="0"/>
              <a:t> проблемного обучения// </a:t>
            </a:r>
            <a:r>
              <a:rPr lang="ru-RU" sz="2800" u="sng" dirty="0" smtClean="0"/>
              <a:t>метод</a:t>
            </a:r>
            <a:r>
              <a:rPr lang="ru-RU" sz="2800" dirty="0" smtClean="0"/>
              <a:t>: задачная </a:t>
            </a:r>
            <a:r>
              <a:rPr lang="ru-RU" sz="2800" dirty="0"/>
              <a:t>форма организации учебного </a:t>
            </a:r>
            <a:r>
              <a:rPr lang="ru-RU" sz="2800" dirty="0" smtClean="0"/>
              <a:t>процесса (ЗФО)</a:t>
            </a:r>
            <a:endParaRPr lang="ru-RU" sz="2800" dirty="0"/>
          </a:p>
          <a:p>
            <a:pPr marL="0" indent="0">
              <a:buNone/>
            </a:pPr>
            <a:r>
              <a:rPr lang="ru-RU" sz="2800" b="1" u="sng" dirty="0" smtClean="0"/>
              <a:t>Тип </a:t>
            </a:r>
            <a:r>
              <a:rPr lang="ru-RU" sz="2800" b="1" u="sng" dirty="0"/>
              <a:t>урока</a:t>
            </a:r>
            <a:r>
              <a:rPr lang="ru-RU" sz="2800" dirty="0"/>
              <a:t>: </a:t>
            </a:r>
            <a:r>
              <a:rPr lang="ru-RU" sz="2800" b="1" dirty="0"/>
              <a:t>урок открытия (освоения) </a:t>
            </a:r>
            <a:r>
              <a:rPr lang="ru-RU" sz="2800" b="1" u="sng" dirty="0"/>
              <a:t>нового</a:t>
            </a:r>
            <a:r>
              <a:rPr lang="ru-RU" sz="2800" b="1" dirty="0"/>
              <a:t> </a:t>
            </a:r>
            <a:r>
              <a:rPr lang="ru-RU" sz="2800" b="1" u="sng" dirty="0"/>
              <a:t>способа действий</a:t>
            </a:r>
            <a:endParaRPr lang="ru-RU" sz="2800" dirty="0"/>
          </a:p>
          <a:p>
            <a:pPr marL="0" indent="0">
              <a:buNone/>
            </a:pPr>
            <a:r>
              <a:rPr lang="ru-RU" sz="2800" b="1" u="sng" dirty="0" smtClean="0"/>
              <a:t>Цель</a:t>
            </a:r>
            <a:r>
              <a:rPr lang="ru-RU" sz="2800" b="1" u="sng" dirty="0"/>
              <a:t>:</a:t>
            </a:r>
            <a:r>
              <a:rPr lang="ru-RU" sz="2800" dirty="0"/>
              <a:t> формирование навыков моделирования и схематизации информации</a:t>
            </a:r>
          </a:p>
          <a:p>
            <a:pPr marL="0" indent="0">
              <a:buNone/>
            </a:pPr>
            <a:r>
              <a:rPr lang="ru-RU" sz="2800" b="1" dirty="0" smtClean="0"/>
              <a:t>Единица </a:t>
            </a:r>
            <a:r>
              <a:rPr lang="ru-RU" sz="2800" b="1" dirty="0"/>
              <a:t>содержания</a:t>
            </a:r>
            <a:r>
              <a:rPr lang="ru-RU" sz="2800" dirty="0"/>
              <a:t>: </a:t>
            </a:r>
            <a:r>
              <a:rPr lang="ru-RU" sz="2800" b="1" u="sng" dirty="0"/>
              <a:t>способ</a:t>
            </a:r>
            <a:r>
              <a:rPr lang="ru-RU" sz="2800" dirty="0"/>
              <a:t> определения </a:t>
            </a:r>
            <a:r>
              <a:rPr lang="ru-RU" sz="2800" dirty="0" err="1"/>
              <a:t>метапредметных</a:t>
            </a:r>
            <a:r>
              <a:rPr lang="ru-RU" sz="2800" dirty="0"/>
              <a:t> понятий через математическую модель.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478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00" y="450936"/>
            <a:ext cx="11473840" cy="75369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«Поговорим о свободе и зависимости на языке математики…»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t="14575" r="5472" b="9616"/>
          <a:stretch/>
        </p:blipFill>
        <p:spPr>
          <a:xfrm>
            <a:off x="2641347" y="1352812"/>
            <a:ext cx="8379388" cy="530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127113" y="2112426"/>
            <a:ext cx="615553" cy="39958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тепень свободы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6554042" y="3513073"/>
            <a:ext cx="553998" cy="57443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нания, умения, мечты, амбиции…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096011" y="3494762"/>
            <a:ext cx="3908121" cy="194153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9423" y="1636378"/>
            <a:ext cx="1674521" cy="65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3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6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kX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2612" y="2495500"/>
            <a:ext cx="17829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функция,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зависящая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от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переменной Х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2612" y="3831144"/>
            <a:ext cx="24024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л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ичные качества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Человека, которые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он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волен изменить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2612" y="5229222"/>
            <a:ext cx="23335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то, 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что Человек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не волен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52431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761</TotalTime>
  <Words>388</Words>
  <Application>Microsoft Office PowerPoint</Application>
  <PresentationFormat>Широкоэкранный</PresentationFormat>
  <Paragraphs>50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сценирование метапредметного учебного занятия</vt:lpstr>
      <vt:lpstr>Технология сценирования:</vt:lpstr>
      <vt:lpstr>Технология сценирования:</vt:lpstr>
      <vt:lpstr>Технология сценирования:</vt:lpstr>
      <vt:lpstr>Тема: «Свобода и зависимость» </vt:lpstr>
      <vt:lpstr>«Поговорим о свободе и зависимости на языке математики…»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Конкурсное задание «Эссе»  «Я – учитель»</dc:title>
  <dc:creator>Потеряева Наталья Геннадьевна</dc:creator>
  <cp:lastModifiedBy>Потеряева Наталья Геннадьевна</cp:lastModifiedBy>
  <cp:revision>51</cp:revision>
  <dcterms:created xsi:type="dcterms:W3CDTF">2016-12-14T02:36:01Z</dcterms:created>
  <dcterms:modified xsi:type="dcterms:W3CDTF">2017-12-15T04:39:44Z</dcterms:modified>
</cp:coreProperties>
</file>