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CE826-E68C-461B-9545-39D01126F935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E9B23-ADF9-4731-BBCA-BD645925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1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E9B23-ADF9-4731-BBCA-BD645925046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3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4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3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50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3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926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7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0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5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2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7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6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95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1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A019-5558-40F1-9351-8D1062C7ECAA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187834-2883-44C0-8E18-66AA06F04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0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webinar@prosv.ru" TargetMode="External"/><Relationship Id="rId3" Type="http://schemas.openxmlformats.org/officeDocument/2006/relationships/hyperlink" Target="https://rosuchebnik.ru/uchebnik" TargetMode="External"/><Relationship Id="rId7" Type="http://schemas.openxmlformats.org/officeDocument/2006/relationships/hyperlink" Target="https://rosuchebnik.ru/distant" TargetMode="External"/><Relationship Id="rId2" Type="http://schemas.openxmlformats.org/officeDocument/2006/relationships/hyperlink" Target="https://media.prosv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atalog.prosv.ru/category/14" TargetMode="External"/><Relationship Id="rId5" Type="http://schemas.openxmlformats.org/officeDocument/2006/relationships/hyperlink" Target="mailto:help@rosuchebnik.ru?subject=%D0%9F%D0%BE%D0%B4%D0%B4%D0%B5%D1%80%D0%B6%D0%BA%D0%B0%20%D0%B4%D0%B8%D1%81%D1%82%D0%B0%D0%BD%D1%86%D0%B8%D0%BE%D0%BD%D0%BD%D0%BE%D0%B3%D0%BE%20%D0%BE%D0%B1%D1%83%D1%87%D0%B5%D0%BD%D0%B8%D1%8F%20%D0%B2%20%D1%88%D0%BA%D0%BE%D0%BB%D0%B0%D1%85" TargetMode="External"/><Relationship Id="rId4" Type="http://schemas.openxmlformats.org/officeDocument/2006/relationships/hyperlink" Target="mailto:vopros@prosv.ru" TargetMode="External"/><Relationship Id="rId9" Type="http://schemas.openxmlformats.org/officeDocument/2006/relationships/hyperlink" Target="https://rosuchebnik.ru/urok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%3A%2F%2Fdigital.prosv.ru&amp;post=-106262435_3757&amp;cc_key=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538" y="1884363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Методические рекомендации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организации дистанционного обучения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8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2800544"/>
              </p:ext>
            </p:extLst>
          </p:nvPr>
        </p:nvGraphicFramePr>
        <p:xfrm>
          <a:off x="386858" y="1735847"/>
          <a:ext cx="9859111" cy="40526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7542">
                  <a:extLst>
                    <a:ext uri="{9D8B030D-6E8A-4147-A177-3AD203B41FA5}">
                      <a16:colId xmlns:a16="http://schemas.microsoft.com/office/drawing/2014/main" val="2769284657"/>
                    </a:ext>
                  </a:extLst>
                </a:gridCol>
                <a:gridCol w="2848708">
                  <a:extLst>
                    <a:ext uri="{9D8B030D-6E8A-4147-A177-3AD203B41FA5}">
                      <a16:colId xmlns:a16="http://schemas.microsoft.com/office/drawing/2014/main" val="1968718648"/>
                    </a:ext>
                  </a:extLst>
                </a:gridCol>
                <a:gridCol w="3226775">
                  <a:extLst>
                    <a:ext uri="{9D8B030D-6E8A-4147-A177-3AD203B41FA5}">
                      <a16:colId xmlns:a16="http://schemas.microsoft.com/office/drawing/2014/main" val="3482627685"/>
                    </a:ext>
                  </a:extLst>
                </a:gridCol>
                <a:gridCol w="3256086">
                  <a:extLst>
                    <a:ext uri="{9D8B030D-6E8A-4147-A177-3AD203B41FA5}">
                      <a16:colId xmlns:a16="http://schemas.microsoft.com/office/drawing/2014/main" val="1196951738"/>
                    </a:ext>
                  </a:extLst>
                </a:gridCol>
              </a:tblGrid>
              <a:tr h="106648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Ресурсы в свободном доступе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АО «Издательство Просвещение»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Корпорация «Российский учебник»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3328021"/>
                  </a:ext>
                </a:extLst>
              </a:tr>
              <a:tr h="63989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Электронные формы учебников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2"/>
                        </a:rPr>
                        <a:t>https://media.prosv.ru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hlinkClick r:id="rId3"/>
                        </a:rPr>
                        <a:t>https://rosuchebnik.ru/uchebnik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7547781"/>
                  </a:ext>
                </a:extLst>
              </a:tr>
              <a:tr h="426594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Горячая линия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4"/>
                        </a:rPr>
                        <a:t>vopros@prosv.ru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5"/>
                        </a:rPr>
                        <a:t>help@rosuchebnik.ru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3648381"/>
                  </a:ext>
                </a:extLst>
              </a:tr>
              <a:tr h="426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8 (495) 789-30-20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8 800 700 6483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7441900"/>
                  </a:ext>
                </a:extLst>
              </a:tr>
              <a:tr h="106648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Методические материалы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6"/>
                        </a:rPr>
                        <a:t>https://catalog.prosv.ru/category/14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2"/>
                        </a:rPr>
                        <a:t>https://media.prosv.ru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7"/>
                        </a:rPr>
                        <a:t>https://rosuchebnik.ru/distant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4888106"/>
                  </a:ext>
                </a:extLst>
              </a:tr>
              <a:tr h="42659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</a:rPr>
                        <a:t>Вебинары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hlinkClick r:id="rId8"/>
                        </a:rPr>
                        <a:t>webinar@prosv.ru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hlinkClick r:id="rId9"/>
                        </a:rPr>
                        <a:t>rosuchebnik.ru/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  <a:hlinkClick r:id="rId9"/>
                        </a:rPr>
                        <a:t>urok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519042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9871" y="720184"/>
            <a:ext cx="85151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РФ подготовило расширенный перечень онлайн-ресурсов для дистанционного обучения, в который вошли он-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ресурсы и сервисы Группы компаний «Просвещение» и Корпорации «Российский учебник»: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Open Sans"/>
              </a:rPr>
              <a:t>          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855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339" y="1443841"/>
            <a:ext cx="95191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Open Sans"/>
              </a:rPr>
              <a:t>Группа компаний «Просвещение» приняла решение предоставить образовательным организациям бесплатный доступ к электронным версиям учебно-методических комплексов на время введения карантина. Доступ распространяется на сам учебник и специальные тренажеры для отработки и закрепления полученных знаний.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  <a:latin typeface="Open Sans"/>
              </a:rPr>
              <a:t>В ближайшие дни в открытом доступе окажутся учебники и образовательные ресурсы для всех школ страны.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  <a:latin typeface="Open Sans"/>
              </a:rPr>
              <a:t>Список электронных учебников можно увидеть на сайте </a:t>
            </a:r>
            <a:r>
              <a:rPr lang="ru-RU" sz="2000" b="1" dirty="0">
                <a:solidFill>
                  <a:srgbClr val="002060"/>
                </a:solidFill>
                <a:latin typeface="Open Sans"/>
                <a:hlinkClick r:id="rId2"/>
              </a:rPr>
              <a:t>digital.prosv.ru</a:t>
            </a:r>
            <a:r>
              <a:rPr lang="ru-RU" sz="2000" b="1" dirty="0">
                <a:solidFill>
                  <a:srgbClr val="002060"/>
                </a:solidFill>
                <a:latin typeface="Open Sans"/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1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9489"/>
            <a:ext cx="8454943" cy="78544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Алгоритмы действия при организации 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163" y="1194990"/>
            <a:ext cx="10055145" cy="4010056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ежедневный мониторинг фактического присутствующих, обучающихся дистанционно и заболевших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методическое сопровождение педагогов по организации и сопровождению ДО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педагогов о возможности получения бесплатной консультации по сопровождению ДО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8 800 200 9185  Министерство Просвещения РФ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технического обеспечения учителя.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набор приложений, электронных ресурсов, которые допускаются к использованию в учебном процессе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расписание и график дистанционного формата, включающий регулярные видео чаты ( по скайпу,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т.д.), контрольные мероприятия (тесты, зачетные работы), график отправки и приема домашних заданий, часы консультаций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допустимый объем домашних заданий в дистанционной форме обучения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 расписание очных занятий на период свободного посещения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в положение об оценивании в части заданий дистанционной формы обучения и критерии оценки, в том числе для случая проведения контрольных работ и промежуточной аттестации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режиме работы образовательной организации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организации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официальных группах в социальных сетях,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журнале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3" y="794880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Руководство школы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213230" y="2854022"/>
            <a:ext cx="281354" cy="1875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444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Техническое обеспечение использования дистанционных образовательных технологий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9" y="2095255"/>
            <a:ext cx="9911861" cy="435133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автоматизированным рабочим местом учителя(по возможности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камерами, микрофонами, звукоусиливающей и проектной аппаратурой)</a:t>
            </a:r>
          </a:p>
          <a:p>
            <a:pPr>
              <a:buClr>
                <a:srgbClr val="002060"/>
              </a:buClr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доступ к локальным и удаленным серверам с учебной информацией</a:t>
            </a:r>
          </a:p>
          <a:p>
            <a:pPr>
              <a:buClr>
                <a:srgbClr val="002060"/>
              </a:buClr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выход в Интернет</a:t>
            </a:r>
          </a:p>
          <a:p>
            <a:pPr>
              <a:buClr>
                <a:srgbClr val="002060"/>
              </a:buClr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710246" y="6260123"/>
            <a:ext cx="433754" cy="32824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9489"/>
            <a:ext cx="8454943" cy="78544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Алгоритмы действия при организации 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85" y="2110917"/>
            <a:ext cx="9287281" cy="3880773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ежедневный мониторинг фактического присутствующих, обучающихся дистанционно и заболевших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мониторинг готовности к ДО обучающихся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актуальные данные родителей (адрес проживания, телефон, эл. почту)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контроль взаимодействия обучающихся с учителями – предметниками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регулярное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видеообщение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 наличии технических возможностей) с учащимися класса. 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родителей об организации учебного процесса и организации продуктивного досуга детей с использованием  цифровых просветительских ресурсов (музеев, выставок, кинотеатров)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3" y="794880"/>
            <a:ext cx="3055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Классный руководитель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236676" y="2883877"/>
            <a:ext cx="457200" cy="1758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5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444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Техническое обеспечение обучающихся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9" y="2237031"/>
            <a:ext cx="9911861" cy="435133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Наличие компьютера-ноутбука-планшета-телефона с выходом в интернет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Электронная почта ребенка и/или родителей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Адрес скайпа ( либо другого ресурса для видео </a:t>
            </a:r>
            <a:r>
              <a:rPr lang="ru-RU" sz="2000" dirty="0" smtClean="0">
                <a:solidFill>
                  <a:srgbClr val="002060"/>
                </a:solidFill>
              </a:rPr>
              <a:t>взаимодействия </a:t>
            </a:r>
            <a:r>
              <a:rPr lang="en-US" sz="2000" dirty="0">
                <a:solidFill>
                  <a:srgbClr val="002060"/>
                </a:solidFill>
              </a:rPr>
              <a:t>Viber, WhatsApp)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710246" y="6260123"/>
            <a:ext cx="433754" cy="32824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9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9489"/>
            <a:ext cx="8454943" cy="78544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Алгоритмы действия при организации 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3" y="794880"/>
            <a:ext cx="266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Учитель-предметник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3209" y="1386866"/>
            <a:ext cx="9568637" cy="3994026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подходящие ресурсы и приложения для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дистанционной формы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по своему предмету. Желательно договориться с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учителями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работающими в этой же параллели, об единообразии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цифровых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и инструментов.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 краткое описание цифровых ресурсов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инструментов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каждой параллели, утвержденный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согласованный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педагогическом совете и методическом объединении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подобрать материал 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изобразительное искусство, музыку и т.д. (это могут быть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фильмов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спортивных игр и соревнований, разработка тренировок и т.д.,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и проектные работы).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домашних заданий в виде творческих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проектных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работ, организовать групповые работы учащихся класса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дистанционным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взаимодействием.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и регулярность информирования родителей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обучении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дистанционной форме. Составить памятку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информирования, довести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записи урока на цифровой носитель.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накопления банка видео уроков для дальнейшего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использования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процессе.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7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748" y="306219"/>
            <a:ext cx="9111436" cy="7854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Функции педагогических работников по организации 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42871" y="1091665"/>
            <a:ext cx="9568637" cy="4849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осуществляют корректировку календарно-тематического планирования с целью обеспечения освоения обучающимися образовательных программ в полном объеме. Рекомендуется в поурочном планировании указать ссылки на образовательные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работы на уроке и домашней работы обучающихся;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разнообразные формы самостоятельной работы и дистанционного обучения, информация о которых доводится до сведения обучающихся, их родителей (законных представителей) заранее, в сроки, устанавливаемые общеобразовательным учреждением;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 информацию об изучаемой теме, домашнем задании на портале «Сетевой город. Образование» , размещают материалы (или ссылки на ресурсы) для проведения тестирования и/или практической оценки знаний;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родителей (законных представителей) об итогах учебной деятельности их детей;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Выставляют отметки обучающемуся за работу;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 самостоятельную деятельность обучающихся в случае достижения ими положительных результатов.</a:t>
            </a: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6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748" y="306219"/>
            <a:ext cx="10189960" cy="7854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Функции обучающихся и родителей (законных представителей)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791374" cy="3880773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онтролируют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ребенком во время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непосещения общеобразовательного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самостоятельной работы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материалом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организуемой в соответствии с программой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подготовленную и доведённую до сведения родителей 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обучающихся учителями - предметниками в том числе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электронный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журнал (дневник);</a:t>
            </a:r>
          </a:p>
          <a:p>
            <a:pPr>
              <a:buClr>
                <a:srgbClr val="002060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Поддерживают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систематическую связь обучающегося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учителем-предметником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классным руководителем посредством контактных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телефонов 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интернет-сервисов.</a:t>
            </a:r>
          </a:p>
          <a:p>
            <a:pPr>
              <a:buClr>
                <a:srgbClr val="002060"/>
              </a:buClr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5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6841" y="209489"/>
            <a:ext cx="4773897" cy="58539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Модели организации </a:t>
            </a:r>
            <a:r>
              <a:rPr lang="ru-RU" sz="2800" b="1" dirty="0">
                <a:solidFill>
                  <a:srgbClr val="002060"/>
                </a:solidFill>
              </a:rPr>
              <a:t>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0748" y="1679943"/>
            <a:ext cx="9568637" cy="3994026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журнала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социальных сетей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мобильных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мессенджеров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образовательной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(блог)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порталы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создание интерактивных приложений</a:t>
            </a:r>
          </a:p>
          <a:p>
            <a:pPr>
              <a:buClr>
                <a:srgbClr val="002060"/>
              </a:buClr>
              <a:buAutoNum type="arabicPeriod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+mj-lt"/>
              <a:buAutoNum type="arabicPeriod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23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902</Words>
  <Application>Microsoft Office PowerPoint</Application>
  <PresentationFormat>Широкоэкранный</PresentationFormat>
  <Paragraphs>83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Open Sans</vt:lpstr>
      <vt:lpstr>Times New Roman</vt:lpstr>
      <vt:lpstr>Trebuchet MS</vt:lpstr>
      <vt:lpstr>Wingdings 3</vt:lpstr>
      <vt:lpstr>Аспект</vt:lpstr>
      <vt:lpstr>Методические рекомендации по организации дистанционного обучения</vt:lpstr>
      <vt:lpstr>Алгоритмы действия при организации ДО</vt:lpstr>
      <vt:lpstr> Техническое обеспечение использования дистанционных образовательных технологий.</vt:lpstr>
      <vt:lpstr>Алгоритмы действия при организации ДО</vt:lpstr>
      <vt:lpstr> Техническое обеспечение обучающихся.</vt:lpstr>
      <vt:lpstr>Алгоритмы действия при организации ДО</vt:lpstr>
      <vt:lpstr>Функции педагогических работников по организации ДО</vt:lpstr>
      <vt:lpstr>Функции обучающихся и родителей (законных представителей) </vt:lpstr>
      <vt:lpstr>Модели организации ДО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организации дистанционного обучения</dc:title>
  <dc:creator>Кравцова Наталья Ивановна</dc:creator>
  <cp:lastModifiedBy>Кравцова Наталья Ивановна</cp:lastModifiedBy>
  <cp:revision>16</cp:revision>
  <dcterms:created xsi:type="dcterms:W3CDTF">2020-03-19T03:56:25Z</dcterms:created>
  <dcterms:modified xsi:type="dcterms:W3CDTF">2020-03-19T07:40:04Z</dcterms:modified>
</cp:coreProperties>
</file>